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3" r:id="rId3"/>
    <p:sldId id="259" r:id="rId4"/>
    <p:sldId id="258" r:id="rId5"/>
    <p:sldId id="261" r:id="rId6"/>
    <p:sldId id="264" r:id="rId7"/>
    <p:sldId id="268" r:id="rId8"/>
    <p:sldId id="271" r:id="rId9"/>
    <p:sldId id="278" r:id="rId10"/>
    <p:sldId id="267" r:id="rId11"/>
    <p:sldId id="273" r:id="rId12"/>
    <p:sldId id="274" r:id="rId13"/>
    <p:sldId id="27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FFCC"/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>
        <p:scale>
          <a:sx n="100" d="100"/>
          <a:sy n="100" d="100"/>
        </p:scale>
        <p:origin x="-5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45C8-B1E4-425A-B96A-5721C7079CD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7A701-3502-4940-8E54-9B461E394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6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9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2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6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9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1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4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3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4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1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4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1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7D92-A7A1-4246-88BA-D99AEC1FFB7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3D07-53A4-4204-8FA3-6E53FD2AA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8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thetuto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62664" cy="59766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Ресурсное обеспечение индивидуализации образования как </a:t>
            </a:r>
            <a:r>
              <a:rPr lang="ru-RU" sz="3600" b="1" dirty="0" err="1" smtClean="0"/>
              <a:t>тьюторского</a:t>
            </a:r>
            <a:r>
              <a:rPr lang="ru-RU" sz="3600" b="1" dirty="0" smtClean="0"/>
              <a:t> сопровождения ИОМ в школе №643 </a:t>
            </a:r>
            <a:br>
              <a:rPr lang="ru-RU" sz="3600" b="1" dirty="0" smtClean="0"/>
            </a:br>
            <a:r>
              <a:rPr lang="ru-RU" sz="2400" dirty="0" smtClean="0"/>
              <a:t> </a:t>
            </a:r>
            <a:r>
              <a:rPr lang="ru-RU" sz="1600" dirty="0" smtClean="0"/>
              <a:t>методист ИМЦ  Московского </a:t>
            </a:r>
            <a:r>
              <a:rPr lang="ru-RU" sz="1600" dirty="0" smtClean="0"/>
              <a:t>района,</a:t>
            </a:r>
            <a:br>
              <a:rPr lang="ru-RU" sz="1600" dirty="0" smtClean="0"/>
            </a:br>
            <a:r>
              <a:rPr lang="ru-RU" sz="1600" dirty="0" smtClean="0"/>
              <a:t>руководитель  региональной экспериментальной площадки,                                                          эксперт Межрегиональной </a:t>
            </a:r>
            <a:r>
              <a:rPr lang="ru-RU" sz="1600" dirty="0" err="1" smtClean="0"/>
              <a:t>Тьюторской</a:t>
            </a:r>
            <a:r>
              <a:rPr lang="ru-RU" sz="1600" dirty="0" smtClean="0"/>
              <a:t> Ассоциации,</a:t>
            </a:r>
            <a:r>
              <a:rPr lang="ru-RU" sz="1600" dirty="0" smtClean="0"/>
              <a:t> </a:t>
            </a:r>
            <a:r>
              <a:rPr lang="ru-RU" sz="1600" dirty="0" err="1" smtClean="0"/>
              <a:t>Олефир</a:t>
            </a:r>
            <a:r>
              <a:rPr lang="ru-RU" sz="1600" dirty="0" smtClean="0"/>
              <a:t> Л.Н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__________________________________</a:t>
            </a:r>
            <a:br>
              <a:rPr lang="ru-RU" sz="2400" dirty="0" smtClean="0"/>
            </a:br>
            <a:r>
              <a:rPr lang="ru-RU" sz="1800" i="1" dirty="0" smtClean="0"/>
              <a:t>примечание</a:t>
            </a:r>
            <a:r>
              <a:rPr lang="ru-RU" sz="1800" i="1" smtClean="0"/>
              <a:t>:  </a:t>
            </a:r>
            <a:r>
              <a:rPr lang="ru-RU" sz="1800" i="1" smtClean="0"/>
              <a:t>                                                       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i="1" dirty="0"/>
              <a:t>Индивидуализация - требование к результатам образования в контексте Федерального государственного образовательного стандарта нового поколения</a:t>
            </a:r>
            <a:r>
              <a:rPr lang="ru-RU" sz="28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294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/>
              <a:t>«…Принцип индивидуального подхода – это принцип обучения с учетом индивидуальности каждого</a:t>
            </a:r>
            <a:r>
              <a:rPr lang="ru-RU" sz="1800" b="1" dirty="0" smtClean="0"/>
              <a:t>.  </a:t>
            </a:r>
            <a:r>
              <a:rPr lang="ru-RU" sz="1800" b="1" dirty="0"/>
              <a:t>А принцип индивидуализации – это принцип, который говорит, что если мы допускаем что все люди разные, то мы даем им </a:t>
            </a:r>
            <a:r>
              <a:rPr lang="ru-RU" sz="1800" b="1" i="1" dirty="0"/>
              <a:t>право достигать разных целей</a:t>
            </a:r>
            <a:r>
              <a:rPr lang="ru-RU" sz="1800" b="1" dirty="0"/>
              <a:t>. Другими словами, </a:t>
            </a:r>
            <a:r>
              <a:rPr lang="ru-RU" sz="2000" b="1" i="1" dirty="0"/>
              <a:t>принцип индивидуализации – это создание такой образовательной среды, где </a:t>
            </a:r>
            <a:r>
              <a:rPr lang="ru-RU" sz="2000" b="1" i="1" dirty="0" smtClean="0"/>
              <a:t>могли </a:t>
            </a:r>
            <a:r>
              <a:rPr lang="ru-RU" sz="2000" b="1" i="1" dirty="0"/>
              <a:t>бы реализовываться разные цели</a:t>
            </a:r>
            <a:r>
              <a:rPr lang="ru-RU" sz="2000" b="1" dirty="0"/>
              <a:t>. </a:t>
            </a:r>
            <a:r>
              <a:rPr lang="ru-RU" sz="1800" b="1" dirty="0"/>
              <a:t>…В такой форме, как ФГОС, про это можно думать</a:t>
            </a:r>
            <a:r>
              <a:rPr lang="ru-RU" sz="1800" b="1" dirty="0" smtClean="0"/>
              <a:t>», </a:t>
            </a:r>
            <a:r>
              <a:rPr lang="ru-RU" sz="1800" b="1" dirty="0"/>
              <a:t>- </a:t>
            </a:r>
            <a:r>
              <a:rPr lang="ru-RU" sz="1800" b="1" dirty="0" smtClean="0"/>
              <a:t> </a:t>
            </a:r>
            <a:r>
              <a:rPr lang="ru-RU" sz="1800" b="1" dirty="0" err="1"/>
              <a:t>Т.М.Ковалева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280919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1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/>
              <a:t> Учебный план ГБОУ СОШ №643 на 2014/15 учебный год: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Организация индивидуального обучения  учащихся на дому детей (по состоянию здоровья) </a:t>
            </a:r>
          </a:p>
          <a:p>
            <a:r>
              <a:rPr lang="ru-RU" sz="1600" b="1" dirty="0" smtClean="0"/>
              <a:t>Обеспечение обучения на дому осуществляется на основании индивидуального  учебного плана, утвержденного руководителем образовательного учреждения.</a:t>
            </a:r>
          </a:p>
          <a:p>
            <a:r>
              <a:rPr lang="ru-RU" sz="1600" b="1" dirty="0" smtClean="0"/>
              <a:t>Индивидуальный учебный план разрабатывается образовательным учреждением на основе учебного плана учреждения (согласовывается с  родителями ребенка (законными представителями), утверждается приказом руководителя.</a:t>
            </a:r>
          </a:p>
          <a:p>
            <a:r>
              <a:rPr lang="ru-RU" sz="1600" b="1" dirty="0" smtClean="0"/>
              <a:t>Обеспечение обучения на дому может осуществляться с помощью дистанционных образовательных технологий, в том числе с использованием компьютерных технологий и информационно-телекоммуникационной сети Интернет.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При проведении учебных занятий по предметам «Английский язык» во 2-11 классах, «Технология», в 5-7 классах, «Физическая культура» в 10-11 классах, а также при изучении элективных курсов в 9-11 классах осуществляется деление их на две группы (при наполняемости класса 25 человек). При наличии необходимых условий и средств возможно деление на группы классов с меньшей наполняемостью.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8859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33265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План ВУД в учебном плане ГБОУ СОШ №643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018177"/>
              </p:ext>
            </p:extLst>
          </p:nvPr>
        </p:nvGraphicFramePr>
        <p:xfrm>
          <a:off x="179512" y="404660"/>
          <a:ext cx="8856539" cy="7384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743"/>
                <a:gridCol w="2285787"/>
                <a:gridCol w="1142893"/>
                <a:gridCol w="1142893"/>
                <a:gridCol w="928601"/>
                <a:gridCol w="857170"/>
                <a:gridCol w="1142452"/>
              </a:tblGrid>
              <a:tr h="3898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Направления деятельности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Название программ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Кол-во часов в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4 года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Учебный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(2014-15)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(2015-16)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(2016-17)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(2017-18)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21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Спортивно-оздоровительное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«Разговор о правильном питании»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«Советы Айболита»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Аэробика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Духовно-нравственное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«Юный петербуржец»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Читательский клуб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75">
                <a:tc rowSpan="3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Социальное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«Я-исследователь»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«Дарить радость»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«Полезные привычки»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2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Общеинтеллектуальное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Клуб «Юный математик»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«Умники и умницы»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75">
                <a:tc rowSpan="4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Общекультурное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Кружок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«КЛюЧик»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«Наши праздники»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Изостудия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«Волшебная кисточка»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«Умелые руки»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        Всего: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6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нелинейного расписания: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412776"/>
            <a:ext cx="2880320" cy="4691063"/>
          </a:xfrm>
        </p:spPr>
        <p:txBody>
          <a:bodyPr/>
          <a:lstStyle/>
          <a:p>
            <a:r>
              <a:rPr lang="ru-RU" b="1" dirty="0" smtClean="0"/>
              <a:t>Цветовые обозначения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4978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700809"/>
            <a:ext cx="47525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40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адреса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Межрегиональной </a:t>
            </a:r>
            <a:r>
              <a:rPr lang="ru-RU" sz="3600" b="1" dirty="0" err="1"/>
              <a:t>Тьюторской</a:t>
            </a:r>
            <a:r>
              <a:rPr lang="ru-RU" sz="3600" b="1" dirty="0"/>
              <a:t> </a:t>
            </a:r>
            <a:r>
              <a:rPr lang="ru-RU" sz="3600" b="1" dirty="0" smtClean="0"/>
              <a:t>Ассоциации </a:t>
            </a:r>
            <a:r>
              <a:rPr lang="ru-RU" sz="3600" b="1" dirty="0"/>
              <a:t>(МТА) </a:t>
            </a:r>
            <a:r>
              <a:rPr lang="en-US" sz="3600" b="1" u="sng" dirty="0">
                <a:hlinkClick r:id="rId2"/>
              </a:rPr>
              <a:t>info</a:t>
            </a:r>
            <a:r>
              <a:rPr lang="ru-RU" sz="3600" b="1" u="sng" dirty="0">
                <a:hlinkClick r:id="rId2"/>
              </a:rPr>
              <a:t>@</a:t>
            </a:r>
            <a:r>
              <a:rPr lang="en-US" sz="3600" b="1" u="sng" dirty="0" err="1">
                <a:hlinkClick r:id="rId2"/>
              </a:rPr>
              <a:t>thetutor</a:t>
            </a:r>
            <a:r>
              <a:rPr lang="ru-RU" sz="3600" b="1" u="sng" dirty="0">
                <a:hlinkClick r:id="rId2"/>
              </a:rPr>
              <a:t>.</a:t>
            </a:r>
            <a:r>
              <a:rPr lang="en-US" sz="3600" b="1" u="sng" dirty="0" err="1">
                <a:hlinkClick r:id="rId2"/>
              </a:rPr>
              <a:t>ru</a:t>
            </a:r>
            <a:r>
              <a:rPr lang="ru-RU" sz="3600" b="1" dirty="0"/>
              <a:t>; </a:t>
            </a:r>
            <a:endParaRPr lang="ru-RU" sz="3600" b="1" dirty="0" smtClean="0"/>
          </a:p>
          <a:p>
            <a:r>
              <a:rPr lang="ru-RU" sz="3600" b="1" dirty="0" smtClean="0"/>
              <a:t>ИМЦ </a:t>
            </a:r>
            <a:r>
              <a:rPr lang="ru-RU" sz="3600" b="1" dirty="0"/>
              <a:t>Московского района  </a:t>
            </a:r>
            <a:r>
              <a:rPr lang="en-US" sz="3600" b="1" dirty="0" smtClean="0"/>
              <a:t>new</a:t>
            </a:r>
            <a:r>
              <a:rPr lang="ru-RU" sz="3600" b="1" dirty="0"/>
              <a:t>.</a:t>
            </a:r>
            <a:r>
              <a:rPr lang="en-US" sz="3600" b="1" dirty="0" err="1"/>
              <a:t>imc</a:t>
            </a:r>
            <a:r>
              <a:rPr lang="ru-RU" sz="3600" b="1" dirty="0"/>
              <a:t>-</a:t>
            </a:r>
            <a:r>
              <a:rPr lang="en-US" sz="3600" b="1" dirty="0" err="1"/>
              <a:t>mosk</a:t>
            </a:r>
            <a:r>
              <a:rPr lang="ru-RU" sz="3600" b="1" dirty="0"/>
              <a:t>.</a:t>
            </a:r>
            <a:r>
              <a:rPr lang="en-US" sz="3600" b="1" dirty="0" err="1"/>
              <a:t>ru</a:t>
            </a:r>
            <a:r>
              <a:rPr lang="ru-RU" sz="3600" b="1" dirty="0"/>
              <a:t>, </a:t>
            </a:r>
            <a:r>
              <a:rPr lang="ru-RU" sz="3600" b="1" dirty="0" smtClean="0"/>
              <a:t> кластер </a:t>
            </a:r>
            <a:r>
              <a:rPr lang="ru-RU" sz="3600" b="1" dirty="0"/>
              <a:t>“</a:t>
            </a:r>
            <a:r>
              <a:rPr lang="ru-RU" sz="3600" b="1" dirty="0" err="1"/>
              <a:t>Тьюторское</a:t>
            </a:r>
            <a:r>
              <a:rPr lang="ru-RU" sz="3600" b="1" dirty="0"/>
              <a:t> движение», </a:t>
            </a:r>
          </a:p>
          <a:p>
            <a:r>
              <a:rPr lang="ru-RU" sz="3600" b="1" dirty="0" smtClean="0"/>
              <a:t>ГБОУ СОШ №643   </a:t>
            </a:r>
            <a:r>
              <a:rPr lang="ru-RU" sz="3600" b="1" dirty="0"/>
              <a:t>643</a:t>
            </a:r>
            <a:r>
              <a:rPr lang="en-US" sz="3600" b="1" dirty="0" err="1"/>
              <a:t>spb</a:t>
            </a:r>
            <a:r>
              <a:rPr lang="ru-RU" sz="3600" b="1" dirty="0"/>
              <a:t>.</a:t>
            </a:r>
            <a:r>
              <a:rPr lang="en-US" sz="3600" b="1" dirty="0" err="1"/>
              <a:t>edusite</a:t>
            </a:r>
            <a:r>
              <a:rPr lang="ru-RU" sz="3600" b="1" dirty="0"/>
              <a:t>.</a:t>
            </a:r>
            <a:r>
              <a:rPr lang="en-US" sz="3600" b="1" dirty="0" err="1"/>
              <a:t>ru</a:t>
            </a:r>
            <a:r>
              <a:rPr lang="ru-RU" sz="36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69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22" y="260648"/>
            <a:ext cx="3600400" cy="22322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4869160"/>
            <a:ext cx="77768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Перефразируя М. Твена:</a:t>
            </a:r>
          </a:p>
          <a:p>
            <a:pPr algn="ctr"/>
            <a:r>
              <a:rPr lang="ru-RU" sz="2800" dirty="0" smtClean="0"/>
              <a:t>Я не могу позволить, чтобы хождение в школу помешало моему образованию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9685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04867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             </a:t>
            </a:r>
            <a:r>
              <a:rPr lang="ru-RU" sz="2700" b="1" dirty="0" smtClean="0"/>
              <a:t>Что </a:t>
            </a:r>
            <a:r>
              <a:rPr lang="ru-RU" sz="2700" b="1" dirty="0"/>
              <a:t>в нормативных документах по теме:  </a:t>
            </a:r>
            <a:r>
              <a:rPr lang="ru-RU" sz="2700" b="1" dirty="0" smtClean="0"/>
              <a:t>         </a:t>
            </a:r>
            <a:r>
              <a:rPr lang="ru-RU" sz="3100" b="1" dirty="0" smtClean="0">
                <a:solidFill>
                  <a:srgbClr val="FF0000"/>
                </a:solidFill>
              </a:rPr>
              <a:t>«</a:t>
            </a:r>
            <a:r>
              <a:rPr lang="ru-RU" sz="3100" b="1" dirty="0">
                <a:solidFill>
                  <a:srgbClr val="FF0000"/>
                </a:solidFill>
              </a:rPr>
              <a:t>Индивидуализация образования»?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2200" b="1" dirty="0" smtClean="0"/>
              <a:t>«Новая </a:t>
            </a:r>
            <a:r>
              <a:rPr lang="ru-RU" sz="2200" b="1" dirty="0"/>
              <a:t>структура стандарта  призвана обеспечить  наряду с внедрением </a:t>
            </a:r>
            <a:r>
              <a:rPr lang="ru-RU" sz="2200" b="1" dirty="0" err="1"/>
              <a:t>компетентностного</a:t>
            </a:r>
            <a:r>
              <a:rPr lang="ru-RU" sz="2200" b="1" dirty="0"/>
              <a:t> подхода расширение спектра  </a:t>
            </a:r>
            <a:r>
              <a:rPr lang="ru-RU" sz="2200" b="1" dirty="0">
                <a:solidFill>
                  <a:srgbClr val="FF0000"/>
                </a:solidFill>
              </a:rPr>
              <a:t>индивидуальных возможностей и траекторий  </a:t>
            </a:r>
            <a:r>
              <a:rPr lang="ru-RU" sz="2200" b="1" dirty="0"/>
              <a:t>для обучающихся на основе развития  профильного обучения</a:t>
            </a:r>
            <a:r>
              <a:rPr lang="ru-RU" sz="2200" b="1" dirty="0" smtClean="0"/>
              <a:t>…»                                                                      </a:t>
            </a:r>
            <a:r>
              <a:rPr lang="ru-RU" sz="2200" b="1" i="1" dirty="0" smtClean="0"/>
              <a:t>(« </a:t>
            </a:r>
            <a:r>
              <a:rPr lang="ru-RU" sz="2200" b="1" i="1" dirty="0"/>
              <a:t>Современная модель образования, ориентированная на решение задач инновационного развития экономики -</a:t>
            </a:r>
            <a:r>
              <a:rPr lang="ru-RU" sz="2200" b="1" i="1" dirty="0" smtClean="0"/>
              <a:t>2020»)</a:t>
            </a:r>
            <a:r>
              <a:rPr lang="ru-RU" sz="2200" b="1" i="1" dirty="0" smtClean="0">
                <a:solidFill>
                  <a:srgbClr val="000000"/>
                </a:solidFill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</a:rPr>
            </a:br>
            <a:r>
              <a:rPr lang="ru-RU" sz="2200" b="1" i="1" dirty="0" smtClean="0">
                <a:solidFill>
                  <a:srgbClr val="000000"/>
                </a:solidFill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i="1" dirty="0"/>
              <a:t>273 –ФЗ от </a:t>
            </a:r>
            <a:r>
              <a:rPr lang="ru-RU" sz="2000" b="1" i="1" dirty="0" smtClean="0"/>
              <a:t>29.12.2012г.:</a:t>
            </a: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200" b="1" i="1" u="sng" dirty="0" smtClean="0">
                <a:solidFill>
                  <a:srgbClr val="FF0000"/>
                </a:solidFill>
              </a:rPr>
              <a:t>5 </a:t>
            </a:r>
            <a:r>
              <a:rPr lang="ru-RU" sz="2200" b="1" i="1" u="sng" dirty="0">
                <a:solidFill>
                  <a:srgbClr val="FF0000"/>
                </a:solidFill>
              </a:rPr>
              <a:t>ключевых понятий</a:t>
            </a:r>
            <a:r>
              <a:rPr lang="ru-RU" sz="1800" i="1" dirty="0" smtClean="0"/>
              <a:t>:</a:t>
            </a:r>
            <a:br>
              <a:rPr lang="ru-RU" sz="1800" i="1" dirty="0" smtClean="0"/>
            </a:br>
            <a:r>
              <a:rPr lang="ru-RU" sz="1800" b="1" i="1" dirty="0" smtClean="0"/>
              <a:t>Рейтинг </a:t>
            </a:r>
            <a:r>
              <a:rPr lang="ru-RU" sz="1800" i="1" dirty="0"/>
              <a:t>	</a:t>
            </a:r>
            <a:r>
              <a:rPr lang="ru-RU" sz="1800" b="1" i="1" dirty="0" smtClean="0"/>
              <a:t>Понятие   </a:t>
            </a:r>
            <a:r>
              <a:rPr lang="ru-RU" sz="1800" i="1" dirty="0"/>
              <a:t>	</a:t>
            </a:r>
            <a:r>
              <a:rPr lang="ru-RU" sz="1800" i="1" dirty="0" smtClean="0"/>
              <a:t>                                                               </a:t>
            </a:r>
            <a:r>
              <a:rPr lang="ru-RU" sz="1800" b="1" i="1" dirty="0" smtClean="0"/>
              <a:t>Частота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упоминания</a:t>
            </a:r>
            <a:r>
              <a:rPr lang="ru-RU" sz="1800" dirty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1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b="1" dirty="0">
                <a:solidFill>
                  <a:srgbClr val="FF0000"/>
                </a:solidFill>
              </a:rPr>
              <a:t>ОБУЧЕНИЕ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dirty="0" smtClean="0">
                <a:solidFill>
                  <a:srgbClr val="FF0000"/>
                </a:solidFill>
              </a:rPr>
              <a:t>                                                     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>158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2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b="1" dirty="0">
                <a:solidFill>
                  <a:srgbClr val="FF0000"/>
                </a:solidFill>
              </a:rPr>
              <a:t>РАЗВИТИЕ (</a:t>
            </a:r>
            <a:r>
              <a:rPr lang="ru-RU" sz="2200" b="1" i="1" dirty="0">
                <a:solidFill>
                  <a:srgbClr val="FF0000"/>
                </a:solidFill>
              </a:rPr>
              <a:t>развивающий</a:t>
            </a:r>
            <a:r>
              <a:rPr lang="ru-RU" sz="2200" b="1" dirty="0">
                <a:solidFill>
                  <a:srgbClr val="FF0000"/>
                </a:solidFill>
              </a:rPr>
              <a:t>)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>88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3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b="1" dirty="0">
                <a:solidFill>
                  <a:srgbClr val="FF0000"/>
                </a:solidFill>
              </a:rPr>
              <a:t>СОЦИАЛИЗАЦИЯ (</a:t>
            </a:r>
            <a:r>
              <a:rPr lang="ru-RU" sz="2200" b="1" i="1" dirty="0" smtClean="0">
                <a:solidFill>
                  <a:srgbClr val="FF0000"/>
                </a:solidFill>
              </a:rPr>
              <a:t>социальный</a:t>
            </a:r>
            <a:r>
              <a:rPr lang="ru-RU" sz="2200" b="1" dirty="0" smtClean="0">
                <a:solidFill>
                  <a:srgbClr val="FF0000"/>
                </a:solidFill>
              </a:rPr>
              <a:t>)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>83</a:t>
            </a:r>
            <a:r>
              <a:rPr lang="ru-RU" sz="2200" dirty="0">
                <a:solidFill>
                  <a:srgbClr val="000000"/>
                </a:solidFill>
              </a:rPr>
              <a:t>	</a:t>
            </a:r>
            <a:br>
              <a:rPr lang="ru-RU" sz="2200" dirty="0">
                <a:solidFill>
                  <a:srgbClr val="00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4</a:t>
            </a:r>
            <a:r>
              <a:rPr lang="ru-RU" sz="2700" dirty="0">
                <a:solidFill>
                  <a:srgbClr val="FF0000"/>
                </a:solidFill>
              </a:rPr>
              <a:t>	</a:t>
            </a:r>
            <a:r>
              <a:rPr lang="ru-RU" sz="2700" b="1" dirty="0">
                <a:solidFill>
                  <a:srgbClr val="FF0000"/>
                </a:solidFill>
              </a:rPr>
              <a:t>ИНДИВИДУАЛИЗАЦИЯ (</a:t>
            </a:r>
            <a:r>
              <a:rPr lang="ru-RU" sz="2700" b="1" i="1" dirty="0" smtClean="0">
                <a:solidFill>
                  <a:srgbClr val="FF0000"/>
                </a:solidFill>
              </a:rPr>
              <a:t>индивидуальный</a:t>
            </a:r>
            <a:r>
              <a:rPr lang="ru-RU" sz="2700" b="1" dirty="0" smtClean="0">
                <a:solidFill>
                  <a:srgbClr val="FF0000"/>
                </a:solidFill>
              </a:rPr>
              <a:t>)     61</a:t>
            </a:r>
            <a:r>
              <a:rPr lang="ru-RU" sz="2700" dirty="0">
                <a:solidFill>
                  <a:srgbClr val="FF0000"/>
                </a:solidFill>
              </a:rPr>
              <a:t>	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5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b="1" dirty="0">
                <a:solidFill>
                  <a:srgbClr val="FF0000"/>
                </a:solidFill>
              </a:rPr>
              <a:t>ЛИЧНОСТЬ (</a:t>
            </a:r>
            <a:r>
              <a:rPr lang="ru-RU" sz="2200" b="1" i="1" dirty="0">
                <a:solidFill>
                  <a:srgbClr val="FF0000"/>
                </a:solidFill>
              </a:rPr>
              <a:t>личностный</a:t>
            </a:r>
            <a:r>
              <a:rPr lang="ru-RU" sz="2200" b="1" dirty="0">
                <a:solidFill>
                  <a:srgbClr val="FF0000"/>
                </a:solidFill>
              </a:rPr>
              <a:t>)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>27</a:t>
            </a:r>
            <a:r>
              <a:rPr lang="ru-RU" sz="2200" dirty="0">
                <a:solidFill>
                  <a:srgbClr val="FF0000"/>
                </a:solidFill>
              </a:rPr>
              <a:t>	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/>
            </a:r>
            <a:br>
              <a:rPr lang="ru-RU" sz="2000" b="1" dirty="0">
                <a:solidFill>
                  <a:srgbClr val="00000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117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46673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u="sng" dirty="0"/>
              <a:t>Основные понятия, используемые в </a:t>
            </a:r>
            <a:r>
              <a:rPr lang="ru-RU" sz="2000" b="1" u="sng" dirty="0" smtClean="0"/>
              <a:t> </a:t>
            </a:r>
            <a:r>
              <a:rPr lang="ru-RU" sz="2000" b="1" u="sng" dirty="0"/>
              <a:t>№ 273 –ФЗ от </a:t>
            </a:r>
            <a:r>
              <a:rPr lang="ru-RU" sz="2000" b="1" u="sng" dirty="0" smtClean="0"/>
              <a:t>29.12.2012</a:t>
            </a: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ru-RU" sz="2000" b="1" dirty="0" smtClean="0"/>
              <a:t>индивидуальный </a:t>
            </a:r>
            <a:r>
              <a:rPr lang="ru-RU" sz="2000" b="1" dirty="0"/>
              <a:t>учебный план - </a:t>
            </a:r>
            <a:r>
              <a:rPr lang="ru-RU" sz="2000" dirty="0"/>
              <a:t>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</a:t>
            </a:r>
            <a:br>
              <a:rPr lang="ru-RU" sz="2000" dirty="0"/>
            </a:br>
            <a:r>
              <a:rPr lang="ru-RU" sz="1600" dirty="0" smtClean="0"/>
              <a:t>____________________________________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Закон утверждает </a:t>
            </a:r>
            <a:r>
              <a:rPr lang="ru-RU" sz="1600" b="1" dirty="0"/>
              <a:t>право обучающегося на получение образования в соответствии с его индивидуальными потребностями</a:t>
            </a:r>
            <a:r>
              <a:rPr lang="ru-RU" sz="1600" b="1" dirty="0" smtClean="0"/>
              <a:t>. Для </a:t>
            </a:r>
            <a:r>
              <a:rPr lang="ru-RU" sz="1600" b="1" dirty="0"/>
              <a:t>этого образовательная организация </a:t>
            </a:r>
            <a:r>
              <a:rPr lang="ru-RU" sz="1600" dirty="0"/>
              <a:t>должна обеспечить все необходимые условия согласно выбранному обучающимися профилю, необходимости в оснащении средствами обучения, в том числе информационными ресурсами.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altLang="ru-RU" sz="2000" b="1" dirty="0" smtClean="0"/>
              <a:t>Индивидуализация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- это создание условий в образовании для построения учащимся индивидуального образовательного пути в процессе осуществления личностно-значимой деятельности с опорой на индивидуальный выбор учащегося и его интерес, который может быть обусловлен наличием определенных способностей у учащегося, либо способности начинают развиваться после определенного выбора учащегося.</a:t>
            </a:r>
            <a:br>
              <a:rPr lang="ru-RU" altLang="ru-RU" sz="2000" dirty="0"/>
            </a:br>
            <a:r>
              <a:rPr lang="ru-RU" altLang="ru-RU" sz="2000" dirty="0"/>
              <a:t> </a:t>
            </a:r>
            <a:br>
              <a:rPr lang="ru-RU" altLang="ru-RU" sz="2000" dirty="0"/>
            </a:br>
            <a:r>
              <a:rPr lang="ru-RU" altLang="ru-RU" sz="2000" b="1" dirty="0"/>
              <a:t>Индивидуальная образовательная траектория учащегося </a:t>
            </a:r>
            <a:r>
              <a:rPr lang="ru-RU" altLang="ru-RU" sz="2000" dirty="0"/>
              <a:t> - это процесс и результат самостоятельного индивидуального  действия учащегося при решении личностно значимых задач.</a:t>
            </a:r>
            <a:r>
              <a:rPr lang="ru-RU" altLang="ru-RU" sz="2000" b="1" dirty="0"/>
              <a:t/>
            </a:r>
            <a:br>
              <a:rPr lang="ru-RU" altLang="ru-RU" sz="2000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148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064896" cy="6597352"/>
          </a:xfrm>
        </p:spPr>
      </p:pic>
    </p:spTree>
    <p:extLst>
      <p:ext uri="{BB962C8B-B14F-4D97-AF65-F5344CB8AC3E}">
        <p14:creationId xmlns:p14="http://schemas.microsoft.com/office/powerpoint/2010/main" val="377423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970784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рассуждения старшеклассника: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273050"/>
            <a:ext cx="2627784" cy="58531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b="1" dirty="0" smtClean="0">
                <a:solidFill>
                  <a:srgbClr val="D23428"/>
                </a:solidFill>
              </a:rPr>
              <a:t>Индивидуализация подготовки</a:t>
            </a:r>
            <a:endParaRPr lang="ru-RU" altLang="ru-RU" sz="2000" b="1" dirty="0">
              <a:solidFill>
                <a:srgbClr val="D23428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000" b="1" dirty="0" smtClean="0">
              <a:solidFill>
                <a:srgbClr val="D23428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D23428"/>
                </a:solidFill>
              </a:rPr>
              <a:t>Индивидуальная потребность в </a:t>
            </a:r>
            <a:r>
              <a:rPr lang="ru-RU" altLang="ru-RU" sz="2000" b="1" dirty="0">
                <a:solidFill>
                  <a:srgbClr val="D23428"/>
                </a:solidFill>
              </a:rPr>
              <a:t>знании (умении)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>
                <a:solidFill>
                  <a:srgbClr val="D23428"/>
                </a:solidFill>
              </a:rPr>
              <a:t>Индивидуальный информационный запрос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>
                <a:solidFill>
                  <a:srgbClr val="D23428"/>
                </a:solidFill>
              </a:rPr>
              <a:t>Индивидуальный учебный план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>
                <a:solidFill>
                  <a:srgbClr val="D23428"/>
                </a:solidFill>
              </a:rPr>
              <a:t>Индивидуальный образовательный маршрут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>
                <a:solidFill>
                  <a:srgbClr val="D23428"/>
                </a:solidFill>
              </a:rPr>
              <a:t>Индивидуальная траектория </a:t>
            </a:r>
            <a:r>
              <a:rPr lang="ru-RU" altLang="ru-RU" sz="2000" b="1" dirty="0" smtClean="0">
                <a:solidFill>
                  <a:srgbClr val="D23428"/>
                </a:solidFill>
              </a:rPr>
              <a:t>обучения</a:t>
            </a:r>
            <a:endParaRPr lang="ru-RU" altLang="ru-RU" sz="2000" b="1" dirty="0">
              <a:solidFill>
                <a:srgbClr val="D23428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2000" b="1" dirty="0">
                <a:solidFill>
                  <a:srgbClr val="D23428"/>
                </a:solidFill>
              </a:rPr>
              <a:t>Самообразование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>
                <a:solidFill>
                  <a:srgbClr val="D23428"/>
                </a:solidFill>
              </a:rPr>
              <a:t>Социализация личного результата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6552728" cy="626469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А по данному </a:t>
            </a:r>
            <a:r>
              <a:rPr lang="ru-RU" sz="1600" b="1" dirty="0" err="1"/>
              <a:t>ФГОСу</a:t>
            </a:r>
            <a:r>
              <a:rPr lang="ru-RU" sz="1600" b="1" dirty="0"/>
              <a:t> я,(к примеру), собираясь в будущем стать врачом, выбираю себе именно тот учебный план, которому радуется ребёнок на картинке.</a:t>
            </a:r>
            <a:br>
              <a:rPr lang="ru-RU" sz="1600" b="1" dirty="0"/>
            </a:br>
            <a:r>
              <a:rPr lang="ru-RU" sz="1600" b="1" dirty="0" smtClean="0"/>
              <a:t>Я </a:t>
            </a:r>
            <a:r>
              <a:rPr lang="ru-RU" sz="1600" b="1" dirty="0"/>
              <a:t>учу общие предметы. Их 6, они важны и обязательны.</a:t>
            </a:r>
            <a:r>
              <a:rPr lang="en-US" sz="1600" b="1" dirty="0"/>
              <a:t> </a:t>
            </a:r>
            <a:r>
              <a:rPr lang="ru-RU" sz="1600" b="1" dirty="0"/>
              <a:t>Причём охватывают 5 предметных областей, поэтому, учитывая, что по стандарту я должна выбрать НЕ МЕНЕЕ 1 предмета из каждой предметной области</a:t>
            </a:r>
            <a:r>
              <a:rPr lang="ru-RU" sz="1600" b="1" dirty="0" smtClean="0"/>
              <a:t>, не </a:t>
            </a:r>
            <a:r>
              <a:rPr lang="ru-RU" sz="1600" b="1" dirty="0"/>
              <a:t>охвачена всего одна - естественные науки</a:t>
            </a:r>
            <a:r>
              <a:rPr lang="ru-RU" sz="1600" b="1" dirty="0" smtClean="0"/>
              <a:t>. А </a:t>
            </a:r>
            <a:r>
              <a:rPr lang="ru-RU" sz="1600" b="1" dirty="0"/>
              <a:t>они-то мне и нужны! Выбираю химию и биологию, а вот физику не люблю, не буду выбирать. Но предметов должно быть не менее 9, а у меня пока 8. Я, как будущий врач, должна быть и психологом, значит, выберу её. Вот и 9 предметов. Теперь я решаю, что какого уровня мне надо. Думаю, русский, литература, химия и биология мне нужны углублённо (ЕГЭ в мед по химии, биологии, и русскому), я понимаю, как важен иностранный и его учу углублённо. Если в среднем углублённый уровень этих предметов займёт по 5-6 часов в неделю, то на оставшиеся 4 предмета по 2 часа - вот и есть мои 37 часов, оплачиваемых родной страной! </a:t>
            </a:r>
            <a:br>
              <a:rPr lang="ru-RU" sz="1600" b="1" dirty="0"/>
            </a:br>
            <a:r>
              <a:rPr lang="ru-RU" sz="1600" b="1" dirty="0"/>
              <a:t>Может, я что-то не так поняла, но сама перспектива профильного обучения в старших классах мне очень нравится</a:t>
            </a:r>
            <a:r>
              <a:rPr lang="ru-RU" sz="1600" b="1" dirty="0" smtClean="0"/>
              <a:t>!</a:t>
            </a:r>
            <a:r>
              <a:rPr lang="en-US" sz="1600" b="1" dirty="0" smtClean="0"/>
              <a:t> </a:t>
            </a:r>
            <a:r>
              <a:rPr lang="ru-RU" sz="1600" b="1" dirty="0" smtClean="0"/>
              <a:t>..</a:t>
            </a:r>
            <a:r>
              <a:rPr lang="ru-RU" sz="1600" b="1" dirty="0"/>
              <a:t>как это сделать на практике? Не представляю. И пусть до 2020 года, когда этот стандарт начнёт работать в старших классах, ещё есть время, но не вижу,  условий для его применения. И не только как составить расписание? что делать, если химию в школе выберет всего 3 человека, им куда идти её учить? но и кто будет учить по углублённому уровню. Увы, не все учителя это умеют, вот и приходится прибегать к помощи репетиторов</a:t>
            </a:r>
          </a:p>
        </p:txBody>
      </p:sp>
    </p:spTree>
    <p:extLst>
      <p:ext uri="{BB962C8B-B14F-4D97-AF65-F5344CB8AC3E}">
        <p14:creationId xmlns:p14="http://schemas.microsoft.com/office/powerpoint/2010/main" val="255553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Индивидуальный 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1"/>
            <a:ext cx="7004908" cy="44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004908" cy="44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4329" y="3069193"/>
            <a:ext cx="648072" cy="2668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Индивидуализация </a:t>
            </a:r>
            <a:r>
              <a:rPr lang="ru-RU" b="1" dirty="0" smtClean="0">
                <a:solidFill>
                  <a:srgbClr val="FF0000"/>
                </a:solidFill>
              </a:rPr>
              <a:t>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268760"/>
            <a:ext cx="576065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/>
              <a:t>Индивидуализация</a:t>
            </a:r>
            <a:r>
              <a:rPr lang="ru-RU" sz="12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обучения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0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520280" cy="52565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Принципы  </a:t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открытого</a:t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образования:</a:t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400" dirty="0">
                <a:ln>
                  <a:solidFill>
                    <a:schemeClr val="tx1"/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24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открытость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субъектность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ответственность</a:t>
            </a:r>
            <a:b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59"/>
            <a:ext cx="2674640" cy="648073"/>
          </a:xfrm>
          <a:solidFill>
            <a:srgbClr val="FFFF66"/>
          </a:solidFill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Обучение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2880320" cy="395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Индивидуальный подход              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(подход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предполагающий, что взрослые подбирают в соответствии с особенностями ребенка содержание и технологии обучения и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воспитания)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Норма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40152" y="1196753"/>
            <a:ext cx="2746648" cy="720080"/>
          </a:xfrm>
          <a:solidFill>
            <a:srgbClr val="66FF66"/>
          </a:solidFill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Образование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940152" y="2174875"/>
            <a:ext cx="2952328" cy="3951288"/>
          </a:xfrm>
        </p:spPr>
        <p:txBody>
          <a:bodyPr>
            <a:normAutofit fontScale="92500" lnSpcReduction="20000"/>
          </a:bodyPr>
          <a:lstStyle/>
          <a:p>
            <a:pPr lvl="0" fontAlgn="base">
              <a:spcAft>
                <a:spcPct val="0"/>
              </a:spcAft>
              <a:buClr>
                <a:srgbClr val="000066"/>
              </a:buClr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Индивидуализация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(</a:t>
            </a:r>
            <a:r>
              <a:rPr lang="ru-RU" altLang="ru-RU" sz="2000" kern="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"/>
              </a:rPr>
              <a:t>переориентация образования на личность, неповторимую индивидуальность учащегося, поддержку и развитие индивидуальности, самостоятельности учащихся в образовательном </a:t>
            </a:r>
            <a:r>
              <a:rPr lang="ru-RU" altLang="ru-RU" sz="2000" kern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"/>
              </a:rPr>
              <a:t>процессе) </a:t>
            </a:r>
            <a:endParaRPr lang="ru-RU" altLang="ru-RU" sz="2000" kern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  <a:latin typeface="Arial"/>
            </a:endParaRP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Выбор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87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8900018" cy="263691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Локальные акты, </a:t>
            </a:r>
            <a:r>
              <a:rPr lang="ru-RU" sz="3200" b="1" dirty="0"/>
              <a:t>обеспечивающие индивидуализацию образования.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394989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Положение о ВУД</a:t>
            </a:r>
          </a:p>
          <a:p>
            <a:r>
              <a:rPr lang="ru-RU" sz="2800" b="1" dirty="0" smtClean="0"/>
              <a:t>Должностная инструкция </a:t>
            </a:r>
            <a:r>
              <a:rPr lang="ru-RU" sz="2800" b="1" dirty="0" err="1" smtClean="0"/>
              <a:t>тьютора</a:t>
            </a:r>
            <a:endParaRPr lang="ru-RU" sz="2800" b="1" dirty="0" smtClean="0"/>
          </a:p>
          <a:p>
            <a:r>
              <a:rPr lang="ru-RU" sz="2800" b="1" dirty="0" smtClean="0"/>
              <a:t>Положение о наставнике-</a:t>
            </a:r>
            <a:r>
              <a:rPr lang="ru-RU" sz="2800" b="1" dirty="0" err="1" smtClean="0"/>
              <a:t>тьюторе</a:t>
            </a:r>
            <a:endParaRPr lang="ru-RU" sz="2800" b="1" dirty="0" smtClean="0"/>
          </a:p>
          <a:p>
            <a:r>
              <a:rPr lang="ru-RU" sz="2800" b="1" dirty="0" smtClean="0"/>
              <a:t>Положение о </a:t>
            </a:r>
            <a:r>
              <a:rPr lang="ru-RU" sz="2800" b="1" dirty="0" err="1" smtClean="0"/>
              <a:t>тьюторе</a:t>
            </a:r>
            <a:r>
              <a:rPr lang="ru-RU" sz="2800" b="1" dirty="0" smtClean="0"/>
              <a:t> профильной школы</a:t>
            </a:r>
          </a:p>
          <a:p>
            <a:r>
              <a:rPr lang="ru-RU" sz="2800" b="1" dirty="0" smtClean="0"/>
              <a:t>Положение о </a:t>
            </a:r>
            <a:r>
              <a:rPr lang="ru-RU" sz="2800" b="1" dirty="0" err="1" smtClean="0"/>
              <a:t>тьюторском</a:t>
            </a:r>
            <a:r>
              <a:rPr lang="ru-RU" sz="2800" b="1" dirty="0" smtClean="0"/>
              <a:t> сопровождении ИУП</a:t>
            </a:r>
          </a:p>
          <a:p>
            <a:r>
              <a:rPr lang="ru-RU" sz="2800" b="1" dirty="0" smtClean="0"/>
              <a:t>Инструкция о рабочей документации </a:t>
            </a:r>
            <a:r>
              <a:rPr lang="ru-RU" sz="2800" b="1" dirty="0" err="1" smtClean="0"/>
              <a:t>тьютора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85936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636</Words>
  <Application>Microsoft Office PowerPoint</Application>
  <PresentationFormat>Экран (4:3)</PresentationFormat>
  <Paragraphs>174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Ресурсное обеспечение индивидуализации образования как тьюторского сопровождения ИОМ в школе №643   методист ИМЦ  Московского района, руководитель  региональной экспериментальной площадки,                                                          эксперт Межрегиональной Тьюторской Ассоциации, Олефир Л.Н.  __________________________________ примечание:                                                              Индивидуализация - требование к результатам образования в контексте Федерального государственного образовательного стандарта нового поколения. </vt:lpstr>
      <vt:lpstr>Презентация PowerPoint</vt:lpstr>
      <vt:lpstr>                       Что в нормативных документах по теме:           «Индивидуализация образования»? «Новая структура стандарта  призвана обеспечить  наряду с внедрением компетентностного подхода расширение спектра  индивидуальных возможностей и траекторий  для обучающихся на основе развития  профильного обучения…»                                                                      (« Современная модель образования, ориентированная на решение задач инновационного развития экономики -2020»)   273 –ФЗ от 29.12.2012г.: 5 ключевых понятий: Рейтинг  Понятие                                                                   Частота упоминания  1 ОБУЧЕНИЕ                                                                      158  2 РАЗВИТИЕ (развивающий)                                       88  3 СОЦИАЛИЗАЦИЯ (социальный)                                        83  4 ИНДИВИДУАЛИЗАЦИЯ (индивидуальный)     61  5 ЛИЧНОСТЬ (личностный)                                        27            </vt:lpstr>
      <vt:lpstr>Основные понятия, используемые в  № 273 –ФЗ от 29.12.2012 индивидуальный учебный план 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 ____________________________________  Закон утверждает право обучающегося на получение образования в соответствии с его индивидуальными потребностями. Для этого образовательная организация должна обеспечить все необходимые условия согласно выбранному обучающимися профилю, необходимости в оснащении средствами обучения, в том числе информационными ресурсами.  Индивидуализация - это создание условий в образовании для построения учащимся индивидуального образовательного пути в процессе осуществления личностно-значимой деятельности с опорой на индивидуальный выбор учащегося и его интерес, который может быть обусловлен наличием определенных способностей у учащегося, либо способности начинают развиваться после определенного выбора учащегося.   Индивидуальная образовательная траектория учащегося  - это процесс и результат самостоятельного индивидуального  действия учащегося при решении личностно значимых задач. </vt:lpstr>
      <vt:lpstr>Презентация PowerPoint</vt:lpstr>
      <vt:lpstr>Из рассуждения старшеклассника:</vt:lpstr>
      <vt:lpstr>Индивидуальный …</vt:lpstr>
      <vt:lpstr>Принципы   открытого  образования:    открытость   субъектность   ответственность </vt:lpstr>
      <vt:lpstr>Локальные акты, обеспечивающие индивидуализацию образования. </vt:lpstr>
      <vt:lpstr>«…Принцип индивидуального подхода – это принцип обучения с учетом индивидуальности каждого.  А принцип индивидуализации – это принцип, который говорит, что если мы допускаем что все люди разные, то мы даем им право достигать разных целей. Другими словами, принцип индивидуализации – это создание такой образовательной среды, где могли бы реализовываться разные цели. …В такой форме, как ФГОС, про это можно думать», -  Т.М.Ковалева</vt:lpstr>
      <vt:lpstr> Учебный план ГБОУ СОШ №643 на 2014/15 учебный год:</vt:lpstr>
      <vt:lpstr>План ВУД в учебном плане ГБОУ СОШ №643</vt:lpstr>
      <vt:lpstr>Пример нелинейного расписания:</vt:lpstr>
      <vt:lpstr>  адреса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User</cp:lastModifiedBy>
  <cp:revision>64</cp:revision>
  <cp:lastPrinted>2014-05-28T05:49:24Z</cp:lastPrinted>
  <dcterms:created xsi:type="dcterms:W3CDTF">2013-10-13T05:17:26Z</dcterms:created>
  <dcterms:modified xsi:type="dcterms:W3CDTF">2015-01-15T09:06:16Z</dcterms:modified>
</cp:coreProperties>
</file>